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65" r:id="rId2"/>
    <p:sldId id="433" r:id="rId3"/>
    <p:sldId id="284" r:id="rId4"/>
    <p:sldId id="435" r:id="rId5"/>
    <p:sldId id="434" r:id="rId6"/>
    <p:sldId id="436" r:id="rId7"/>
    <p:sldId id="437" r:id="rId8"/>
    <p:sldId id="293" r:id="rId9"/>
    <p:sldId id="275" r:id="rId10"/>
    <p:sldId id="439" r:id="rId11"/>
    <p:sldId id="440" r:id="rId12"/>
    <p:sldId id="441" r:id="rId13"/>
    <p:sldId id="442" r:id="rId14"/>
    <p:sldId id="444" r:id="rId15"/>
    <p:sldId id="446" r:id="rId16"/>
    <p:sldId id="450" r:id="rId17"/>
    <p:sldId id="445" r:id="rId18"/>
    <p:sldId id="448" r:id="rId19"/>
    <p:sldId id="443" r:id="rId20"/>
    <p:sldId id="447" r:id="rId21"/>
    <p:sldId id="331" r:id="rId2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116"/>
    <a:srgbClr val="255076"/>
    <a:srgbClr val="06405A"/>
    <a:srgbClr val="DBE0E1"/>
    <a:srgbClr val="A9B3B6"/>
    <a:srgbClr val="87C5DB"/>
    <a:srgbClr val="E6E6E6"/>
    <a:srgbClr val="2D608F"/>
    <a:srgbClr val="619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31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2"/>
    </p:cViewPr>
  </p:sorter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3D53BF-ACAB-4907-BEDD-7DB31066AE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221691-0D88-416D-AD57-7B8FA6E558BF}">
      <dgm:prSet custT="1"/>
      <dgm:spPr/>
      <dgm:t>
        <a:bodyPr/>
        <a:lstStyle/>
        <a:p>
          <a:r>
            <a:rPr lang="en-US" sz="2400" b="1" dirty="0"/>
            <a:t>Marketplace as a Service Concept is one the cornerstones of SMART4ALL</a:t>
          </a:r>
          <a:endParaRPr lang="en-US" sz="2400" dirty="0"/>
        </a:p>
      </dgm:t>
    </dgm:pt>
    <dgm:pt modelId="{A0C67BF7-5B85-4472-84DE-1985F7AF19CA}" type="parTrans" cxnId="{43E1CF3A-FD98-4DE6-8A1D-8AF8801C91F1}">
      <dgm:prSet/>
      <dgm:spPr/>
      <dgm:t>
        <a:bodyPr/>
        <a:lstStyle/>
        <a:p>
          <a:endParaRPr lang="en-US"/>
        </a:p>
      </dgm:t>
    </dgm:pt>
    <dgm:pt modelId="{1D79E581-C36D-4CB4-989D-ED82FE760C68}" type="sibTrans" cxnId="{43E1CF3A-FD98-4DE6-8A1D-8AF8801C91F1}">
      <dgm:prSet/>
      <dgm:spPr/>
      <dgm:t>
        <a:bodyPr/>
        <a:lstStyle/>
        <a:p>
          <a:endParaRPr lang="en-US"/>
        </a:p>
      </dgm:t>
    </dgm:pt>
    <dgm:pt modelId="{C56FA482-058E-485E-B4A1-EBE4C2F4423D}">
      <dgm:prSet custT="1"/>
      <dgm:spPr/>
      <dgm:t>
        <a:bodyPr/>
        <a:lstStyle/>
        <a:p>
          <a:r>
            <a:rPr lang="en-US" sz="2000" b="1" smtClean="0"/>
            <a:t>What is it ?</a:t>
          </a:r>
          <a:r>
            <a:rPr lang="en-US" sz="2000" smtClean="0"/>
            <a:t> A novel one-stop-smart-shop for experts and non-expert third parties seeking (open-source mainly) ICT technologies</a:t>
          </a:r>
          <a:endParaRPr lang="en-US" sz="2000" dirty="0"/>
        </a:p>
      </dgm:t>
    </dgm:pt>
    <dgm:pt modelId="{43DD81DF-4E74-4726-9EE6-488A4734710D}" type="parTrans" cxnId="{E45E1A2A-D146-4279-8FCC-DD46F461E454}">
      <dgm:prSet/>
      <dgm:spPr/>
      <dgm:t>
        <a:bodyPr/>
        <a:lstStyle/>
        <a:p>
          <a:endParaRPr lang="en-US"/>
        </a:p>
      </dgm:t>
    </dgm:pt>
    <dgm:pt modelId="{049A19E4-36C5-4AE6-8F2D-99EA198D7C97}" type="sibTrans" cxnId="{E45E1A2A-D146-4279-8FCC-DD46F461E454}">
      <dgm:prSet/>
      <dgm:spPr/>
      <dgm:t>
        <a:bodyPr/>
        <a:lstStyle/>
        <a:p>
          <a:endParaRPr lang="en-US"/>
        </a:p>
      </dgm:t>
    </dgm:pt>
    <dgm:pt modelId="{CA9FFE69-2FF3-408C-B5E9-843EA7CBC087}">
      <dgm:prSet custT="1"/>
      <dgm:spPr/>
      <dgm:t>
        <a:bodyPr/>
        <a:lstStyle/>
        <a:p>
          <a:r>
            <a:rPr lang="en-US" sz="2000" b="1" dirty="0"/>
            <a:t>Unique selling point: </a:t>
          </a:r>
          <a:r>
            <a:rPr lang="en-US" sz="2000" b="0" dirty="0"/>
            <a:t>AI based match-making and </a:t>
          </a:r>
          <a:r>
            <a:rPr lang="sr-Latn-RS" sz="2000" b="0" dirty="0" smtClean="0"/>
            <a:t/>
          </a:r>
          <a:br>
            <a:rPr lang="sr-Latn-RS" sz="2000" b="0" dirty="0" smtClean="0"/>
          </a:br>
          <a:r>
            <a:rPr lang="en-US" sz="2000" b="0" dirty="0" smtClean="0"/>
            <a:t>collaboration </a:t>
          </a:r>
          <a:r>
            <a:rPr lang="en-US" sz="2000" b="0" dirty="0"/>
            <a:t>activities will be hosted in the </a:t>
          </a:r>
          <a:r>
            <a:rPr lang="en-US" sz="2000" b="0" dirty="0" err="1"/>
            <a:t>MaaS</a:t>
          </a:r>
          <a:endParaRPr lang="en-US" sz="2000" b="0" i="0" dirty="0"/>
        </a:p>
      </dgm:t>
    </dgm:pt>
    <dgm:pt modelId="{5B196881-9E8A-4EF1-8B69-38D794C42C39}" type="sibTrans" cxnId="{8D5692AC-7160-42F5-AE19-6CD147EE8ED1}">
      <dgm:prSet/>
      <dgm:spPr/>
      <dgm:t>
        <a:bodyPr/>
        <a:lstStyle/>
        <a:p>
          <a:endParaRPr lang="en-US"/>
        </a:p>
      </dgm:t>
    </dgm:pt>
    <dgm:pt modelId="{55B3280D-17B7-48F7-B9B5-2C38BC72C6BD}" type="parTrans" cxnId="{8D5692AC-7160-42F5-AE19-6CD147EE8ED1}">
      <dgm:prSet/>
      <dgm:spPr/>
      <dgm:t>
        <a:bodyPr/>
        <a:lstStyle/>
        <a:p>
          <a:endParaRPr lang="en-US"/>
        </a:p>
      </dgm:t>
    </dgm:pt>
    <dgm:pt modelId="{39DBB5B2-EB29-465A-9897-1788AD8E4500}">
      <dgm:prSet custT="1"/>
      <dgm:spPr/>
      <dgm:t>
        <a:bodyPr/>
        <a:lstStyle/>
        <a:p>
          <a:r>
            <a:rPr lang="en-US" sz="2000" b="1" dirty="0"/>
            <a:t>What is its main target ?</a:t>
          </a:r>
          <a:r>
            <a:rPr lang="en-US" sz="2000" dirty="0"/>
            <a:t> reduce the development time of an startup /SME/mid-cap that is doing business in one of the four SMART4ALL thematic areas</a:t>
          </a:r>
        </a:p>
      </dgm:t>
    </dgm:pt>
    <dgm:pt modelId="{027F4695-51AC-4340-9F24-C9BEEA48618F}" type="sibTrans" cxnId="{0E5B727D-CA82-4921-9E07-8DE000EB54FC}">
      <dgm:prSet/>
      <dgm:spPr/>
      <dgm:t>
        <a:bodyPr/>
        <a:lstStyle/>
        <a:p>
          <a:endParaRPr lang="en-US"/>
        </a:p>
      </dgm:t>
    </dgm:pt>
    <dgm:pt modelId="{C8D20810-85EA-4C72-82D9-DF2AE8F9F120}" type="parTrans" cxnId="{0E5B727D-CA82-4921-9E07-8DE000EB54FC}">
      <dgm:prSet/>
      <dgm:spPr/>
      <dgm:t>
        <a:bodyPr/>
        <a:lstStyle/>
        <a:p>
          <a:endParaRPr lang="en-US"/>
        </a:p>
      </dgm:t>
    </dgm:pt>
    <dgm:pt modelId="{6FE42438-0743-4B22-8BB7-F4A2F07F658F}" type="pres">
      <dgm:prSet presAssocID="{583D53BF-ACAB-4907-BEDD-7DB31066AE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A81733B-9851-4F70-B43D-2C7C9BEC7BB4}" type="pres">
      <dgm:prSet presAssocID="{C5221691-0D88-416D-AD57-7B8FA6E558BF}" presName="parentText" presStyleLbl="node1" presStyleIdx="0" presStyleCnt="1" custScaleY="136471" custLinFactNeighborX="0" custLinFactNeighborY="-307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701E11-4482-4532-813A-6C65ADA5F0D8}" type="pres">
      <dgm:prSet presAssocID="{C5221691-0D88-416D-AD57-7B8FA6E558BF}" presName="childText" presStyleLbl="revTx" presStyleIdx="0" presStyleCnt="1" custScaleY="1516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88C650-AF1E-42E8-BDE0-F6CB07CADA05}" type="presOf" srcId="{CA9FFE69-2FF3-408C-B5E9-843EA7CBC087}" destId="{10701E11-4482-4532-813A-6C65ADA5F0D8}" srcOrd="0" destOrd="2" presId="urn:microsoft.com/office/officeart/2005/8/layout/vList2"/>
    <dgm:cxn modelId="{8D5692AC-7160-42F5-AE19-6CD147EE8ED1}" srcId="{C5221691-0D88-416D-AD57-7B8FA6E558BF}" destId="{CA9FFE69-2FF3-408C-B5E9-843EA7CBC087}" srcOrd="2" destOrd="0" parTransId="{55B3280D-17B7-48F7-B9B5-2C38BC72C6BD}" sibTransId="{5B196881-9E8A-4EF1-8B69-38D794C42C39}"/>
    <dgm:cxn modelId="{02998105-B5D1-4D2E-97E7-D4BEEC043294}" type="presOf" srcId="{39DBB5B2-EB29-465A-9897-1788AD8E4500}" destId="{10701E11-4482-4532-813A-6C65ADA5F0D8}" srcOrd="0" destOrd="1" presId="urn:microsoft.com/office/officeart/2005/8/layout/vList2"/>
    <dgm:cxn modelId="{E45E1A2A-D146-4279-8FCC-DD46F461E454}" srcId="{C5221691-0D88-416D-AD57-7B8FA6E558BF}" destId="{C56FA482-058E-485E-B4A1-EBE4C2F4423D}" srcOrd="0" destOrd="0" parTransId="{43DD81DF-4E74-4726-9EE6-488A4734710D}" sibTransId="{049A19E4-36C5-4AE6-8F2D-99EA198D7C97}"/>
    <dgm:cxn modelId="{43E1CF3A-FD98-4DE6-8A1D-8AF8801C91F1}" srcId="{583D53BF-ACAB-4907-BEDD-7DB31066AEFE}" destId="{C5221691-0D88-416D-AD57-7B8FA6E558BF}" srcOrd="0" destOrd="0" parTransId="{A0C67BF7-5B85-4472-84DE-1985F7AF19CA}" sibTransId="{1D79E581-C36D-4CB4-989D-ED82FE760C68}"/>
    <dgm:cxn modelId="{ED5580AC-8B4B-452A-ACF8-E2BE1550A5BB}" type="presOf" srcId="{C5221691-0D88-416D-AD57-7B8FA6E558BF}" destId="{9A81733B-9851-4F70-B43D-2C7C9BEC7BB4}" srcOrd="0" destOrd="0" presId="urn:microsoft.com/office/officeart/2005/8/layout/vList2"/>
    <dgm:cxn modelId="{40F2BB95-DA17-48E1-851F-57ED096CBBB7}" type="presOf" srcId="{583D53BF-ACAB-4907-BEDD-7DB31066AEFE}" destId="{6FE42438-0743-4B22-8BB7-F4A2F07F658F}" srcOrd="0" destOrd="0" presId="urn:microsoft.com/office/officeart/2005/8/layout/vList2"/>
    <dgm:cxn modelId="{0E5B727D-CA82-4921-9E07-8DE000EB54FC}" srcId="{C5221691-0D88-416D-AD57-7B8FA6E558BF}" destId="{39DBB5B2-EB29-465A-9897-1788AD8E4500}" srcOrd="1" destOrd="0" parTransId="{C8D20810-85EA-4C72-82D9-DF2AE8F9F120}" sibTransId="{027F4695-51AC-4340-9F24-C9BEEA48618F}"/>
    <dgm:cxn modelId="{1E57594B-85A7-473A-819C-F66B1BEE2D10}" type="presOf" srcId="{C56FA482-058E-485E-B4A1-EBE4C2F4423D}" destId="{10701E11-4482-4532-813A-6C65ADA5F0D8}" srcOrd="0" destOrd="0" presId="urn:microsoft.com/office/officeart/2005/8/layout/vList2"/>
    <dgm:cxn modelId="{8A8DD3B1-622A-4C8B-85FE-D505A7B006A1}" type="presParOf" srcId="{6FE42438-0743-4B22-8BB7-F4A2F07F658F}" destId="{9A81733B-9851-4F70-B43D-2C7C9BEC7BB4}" srcOrd="0" destOrd="0" presId="urn:microsoft.com/office/officeart/2005/8/layout/vList2"/>
    <dgm:cxn modelId="{143B4DB4-97B9-4D64-B00A-DF76669F8D45}" type="presParOf" srcId="{6FE42438-0743-4B22-8BB7-F4A2F07F658F}" destId="{10701E11-4482-4532-813A-6C65ADA5F0D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1733B-9851-4F70-B43D-2C7C9BEC7BB4}">
      <dsp:nvSpPr>
        <dsp:cNvPr id="0" name=""/>
        <dsp:cNvSpPr/>
      </dsp:nvSpPr>
      <dsp:spPr>
        <a:xfrm>
          <a:off x="0" y="0"/>
          <a:ext cx="8471002" cy="103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/>
            <a:t>Marketplace as a Service Concept is one the cornerstones of SMART4ALL</a:t>
          </a:r>
          <a:endParaRPr lang="en-US" sz="2400" kern="1200" dirty="0"/>
        </a:p>
      </dsp:txBody>
      <dsp:txXfrm>
        <a:off x="50495" y="50495"/>
        <a:ext cx="8370012" cy="933410"/>
      </dsp:txXfrm>
    </dsp:sp>
    <dsp:sp modelId="{10701E11-4482-4532-813A-6C65ADA5F0D8}">
      <dsp:nvSpPr>
        <dsp:cNvPr id="0" name=""/>
        <dsp:cNvSpPr/>
      </dsp:nvSpPr>
      <dsp:spPr>
        <a:xfrm>
          <a:off x="0" y="1035509"/>
          <a:ext cx="8471002" cy="2579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954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b="1" kern="1200" smtClean="0"/>
            <a:t>What is it ?</a:t>
          </a:r>
          <a:r>
            <a:rPr lang="en-US" sz="2000" kern="1200" smtClean="0"/>
            <a:t> A novel one-stop-smart-shop for experts and non-expert third parties seeking (open-source mainly) ICT technologies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b="1" kern="1200" dirty="0"/>
            <a:t>What is its main target ?</a:t>
          </a:r>
          <a:r>
            <a:rPr lang="en-US" sz="2000" kern="1200" dirty="0"/>
            <a:t> reduce the development time of an startup /SME/mid-cap that is doing business in one of the four SMART4ALL thematic areas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b="1" kern="1200" dirty="0"/>
            <a:t>Unique selling point: </a:t>
          </a:r>
          <a:r>
            <a:rPr lang="en-US" sz="2000" b="0" kern="1200" dirty="0"/>
            <a:t>AI based match-making and </a:t>
          </a:r>
          <a:r>
            <a:rPr lang="sr-Latn-RS" sz="2000" b="0" kern="1200" dirty="0" smtClean="0"/>
            <a:t/>
          </a:r>
          <a:br>
            <a:rPr lang="sr-Latn-RS" sz="2000" b="0" kern="1200" dirty="0" smtClean="0"/>
          </a:br>
          <a:r>
            <a:rPr lang="en-US" sz="2000" b="0" kern="1200" dirty="0" smtClean="0"/>
            <a:t>collaboration </a:t>
          </a:r>
          <a:r>
            <a:rPr lang="en-US" sz="2000" b="0" kern="1200" dirty="0"/>
            <a:t>activities will be hosted in the </a:t>
          </a:r>
          <a:r>
            <a:rPr lang="en-US" sz="2000" b="0" kern="1200" dirty="0" err="1"/>
            <a:t>MaaS</a:t>
          </a:r>
          <a:endParaRPr lang="en-US" sz="2000" b="0" i="0" kern="1200" dirty="0"/>
        </a:p>
      </dsp:txBody>
      <dsp:txXfrm>
        <a:off x="0" y="1035509"/>
        <a:ext cx="8471002" cy="2579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1CD1E-9300-41DC-A37A-4937316C0E1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937E8-37B0-431A-9258-A33D6755D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12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F08C0-1787-46AE-829B-5F4B6EB439E8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BD932-4BD1-4C53-820D-24D32831A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51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4288168-87F0-EE43-AB27-409887BE2785}"/>
              </a:ext>
            </a:extLst>
          </p:cNvPr>
          <p:cNvSpPr/>
          <p:nvPr userDrawn="1"/>
        </p:nvSpPr>
        <p:spPr>
          <a:xfrm>
            <a:off x="-24031" y="-14561"/>
            <a:ext cx="9144000" cy="1502229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3181592"/>
            <a:ext cx="9144000" cy="11926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 baseline="0">
                <a:latin typeface="+mn-lt"/>
              </a:defRPr>
            </a:lvl1pPr>
          </a:lstStyle>
          <a:p>
            <a:pPr lvl="0"/>
            <a:r>
              <a:rPr lang="en-US" noProof="0" dirty="0"/>
              <a:t>Name(s) and Affiliation(s)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1" y="1784483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Presentation Title</a:t>
            </a:r>
          </a:p>
        </p:txBody>
      </p:sp>
      <p:sp>
        <p:nvSpPr>
          <p:cNvPr id="6" name="Title 16">
            <a:extLst>
              <a:ext uri="{FF2B5EF4-FFF2-40B4-BE49-F238E27FC236}">
                <a16:creationId xmlns:a16="http://schemas.microsoft.com/office/drawing/2014/main" xmlns="" id="{1F882996-0824-E94D-8503-41634DF53797}"/>
              </a:ext>
            </a:extLst>
          </p:cNvPr>
          <p:cNvSpPr txBox="1">
            <a:spLocks/>
          </p:cNvSpPr>
          <p:nvPr userDrawn="1"/>
        </p:nvSpPr>
        <p:spPr>
          <a:xfrm>
            <a:off x="1" y="64540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47F2FB0-B59A-0E48-863F-CBB08FA73B07}"/>
              </a:ext>
            </a:extLst>
          </p:cNvPr>
          <p:cNvSpPr txBox="1"/>
          <p:nvPr userDrawn="1"/>
        </p:nvSpPr>
        <p:spPr>
          <a:xfrm>
            <a:off x="2576497" y="230689"/>
            <a:ext cx="6543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elfsustained cross-border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ized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cyberphysic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imen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endParaRPr lang="en-US" sz="2000" kern="1200" cap="all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pacity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ding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among European</a:t>
            </a:r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takeho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ders</a:t>
            </a:r>
            <a:endParaRPr lang="el-GR" sz="2000" i="1" baseline="0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0E5B180E-2454-4DC0-A57B-662FAEC10C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57" y="4357047"/>
            <a:ext cx="4014057" cy="834813"/>
          </a:xfrm>
          <a:prstGeom prst="rect">
            <a:avLst/>
          </a:prstGeom>
        </p:spPr>
      </p:pic>
      <p:graphicFrame>
        <p:nvGraphicFramePr>
          <p:cNvPr id="5" name="Table 10">
            <a:extLst>
              <a:ext uri="{FF2B5EF4-FFF2-40B4-BE49-F238E27FC236}">
                <a16:creationId xmlns:a16="http://schemas.microsoft.com/office/drawing/2014/main" xmlns="" id="{7336461B-485D-4D5A-ABD7-8AAB8CCF387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94871691"/>
              </p:ext>
            </p:extLst>
          </p:nvPr>
        </p:nvGraphicFramePr>
        <p:xfrm>
          <a:off x="4070838" y="4547617"/>
          <a:ext cx="5073162" cy="489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839">
                  <a:extLst>
                    <a:ext uri="{9D8B030D-6E8A-4147-A177-3AD203B41FA5}">
                      <a16:colId xmlns:a16="http://schemas.microsoft.com/office/drawing/2014/main" xmlns="" val="314513269"/>
                    </a:ext>
                  </a:extLst>
                </a:gridCol>
                <a:gridCol w="2145323">
                  <a:extLst>
                    <a:ext uri="{9D8B030D-6E8A-4147-A177-3AD203B41FA5}">
                      <a16:colId xmlns:a16="http://schemas.microsoft.com/office/drawing/2014/main" xmlns="" val="2888798333"/>
                    </a:ext>
                  </a:extLst>
                </a:gridCol>
              </a:tblGrid>
              <a:tr h="48933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DT-ICT-01-2019</a:t>
                      </a:r>
                    </a:p>
                    <a:p>
                      <a:r>
                        <a:rPr lang="en-US" sz="11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Smart Anything Everywhere Area 2</a:t>
                      </a:r>
                      <a:endParaRPr lang="en-US" sz="1100" b="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noProof="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www.smart4all-project.eu</a:t>
                      </a:r>
                    </a:p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Grant Agreement: </a:t>
                      </a:r>
                      <a:r>
                        <a:rPr lang="el-GR" sz="11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872614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9325958"/>
                  </a:ext>
                </a:extLst>
              </a:tr>
            </a:tbl>
          </a:graphicData>
        </a:graphic>
      </p:graphicFrame>
      <p:pic>
        <p:nvPicPr>
          <p:cNvPr id="2" name="Εικόνα 1">
            <a:extLst>
              <a:ext uri="{FF2B5EF4-FFF2-40B4-BE49-F238E27FC236}">
                <a16:creationId xmlns:a16="http://schemas.microsoft.com/office/drawing/2014/main" xmlns="" id="{2EF3B494-79EA-9E4E-9562-D8416A24FC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53" y="25878"/>
            <a:ext cx="1823581" cy="14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1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499" y="1016813"/>
            <a:ext cx="8471002" cy="3615910"/>
          </a:xfrm>
          <a:prstGeom prst="rect">
            <a:avLst/>
          </a:prstGeom>
        </p:spPr>
        <p:txBody>
          <a:bodyPr wrap="square">
            <a:normAutofit/>
          </a:bodyPr>
          <a:lstStyle>
            <a:lvl1pPr>
              <a:defRPr sz="24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/>
            </a:lvl6pPr>
            <a:lvl7pPr>
              <a:defRPr sz="2000" b="1"/>
            </a:lvl7pPr>
            <a:lvl8pPr>
              <a:defRPr sz="2000" b="1"/>
            </a:lvl8pPr>
            <a:lvl9pPr>
              <a:defRPr sz="2000" b="1"/>
            </a:lvl9pPr>
          </a:lstStyle>
          <a:p>
            <a:pPr lvl="0"/>
            <a:r>
              <a:rPr lang="en-US" noProof="0" dirty="0"/>
              <a:t>First Level Content</a:t>
            </a:r>
          </a:p>
          <a:p>
            <a:pPr lvl="1"/>
            <a:r>
              <a:rPr lang="en-US" noProof="0" dirty="0"/>
              <a:t>Second Level Content</a:t>
            </a:r>
          </a:p>
          <a:p>
            <a:pPr lvl="2"/>
            <a:r>
              <a:rPr lang="en-US" noProof="0" dirty="0"/>
              <a:t>Third Level Content</a:t>
            </a:r>
          </a:p>
          <a:p>
            <a:pPr lvl="3"/>
            <a:r>
              <a:rPr lang="en-US" noProof="0" dirty="0"/>
              <a:t>Fourth Level Content</a:t>
            </a:r>
          </a:p>
          <a:p>
            <a:pPr lvl="4"/>
            <a:r>
              <a:rPr lang="en-US" noProof="0" dirty="0"/>
              <a:t>Fifth Level Content</a:t>
            </a:r>
          </a:p>
          <a:p>
            <a:pPr marL="1885950" marR="0" lvl="5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Sixth Level Content</a:t>
            </a:r>
          </a:p>
          <a:p>
            <a:pPr lvl="6"/>
            <a:r>
              <a:rPr lang="en-US" noProof="0" dirty="0"/>
              <a:t>Seventh Level Content</a:t>
            </a:r>
          </a:p>
          <a:p>
            <a:pPr lvl="7"/>
            <a:r>
              <a:rPr lang="en-US" noProof="0" dirty="0"/>
              <a:t>Eight Level Content</a:t>
            </a:r>
          </a:p>
          <a:p>
            <a:pPr lvl="8"/>
            <a:r>
              <a:rPr lang="en-US" noProof="0" dirty="0"/>
              <a:t>Ninth Level Content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 anchor="ctr" anchorCtr="0">
            <a:noAutofit/>
          </a:bodyPr>
          <a:lstStyle>
            <a:lvl1pPr>
              <a:defRPr b="1"/>
            </a:lvl1pPr>
          </a:lstStyle>
          <a:p>
            <a:r>
              <a:rPr lang="en-US" noProof="0" dirty="0"/>
              <a:t>Slide Title</a:t>
            </a:r>
          </a:p>
        </p:txBody>
      </p:sp>
      <p:sp>
        <p:nvSpPr>
          <p:cNvPr id="32" name="Date Placeholder 31"/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40194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>
            <a:noAutofit/>
          </a:bodyPr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Date Placeholder 31">
            <a:extLst>
              <a:ext uri="{FF2B5EF4-FFF2-40B4-BE49-F238E27FC236}">
                <a16:creationId xmlns:a16="http://schemas.microsoft.com/office/drawing/2014/main" xmlns="" id="{477AE04B-48F3-6B47-9AB7-2EF1253C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10" name="Footer Placeholder 32">
            <a:extLst>
              <a:ext uri="{FF2B5EF4-FFF2-40B4-BE49-F238E27FC236}">
                <a16:creationId xmlns:a16="http://schemas.microsoft.com/office/drawing/2014/main" xmlns="" id="{1E036E27-85B1-8748-B9F7-4529E608F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11" name="Slide Number Placeholder 33">
            <a:extLst>
              <a:ext uri="{FF2B5EF4-FFF2-40B4-BE49-F238E27FC236}">
                <a16:creationId xmlns:a16="http://schemas.microsoft.com/office/drawing/2014/main" xmlns="" id="{E2066D33-3B0D-5D43-9F13-19753ABF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131526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" name="Date Placeholder 31">
            <a:extLst>
              <a:ext uri="{FF2B5EF4-FFF2-40B4-BE49-F238E27FC236}">
                <a16:creationId xmlns:a16="http://schemas.microsoft.com/office/drawing/2014/main" xmlns="" id="{28E5AD3A-1455-E846-81C3-92A288A82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4" name="Footer Placeholder 32">
            <a:extLst>
              <a:ext uri="{FF2B5EF4-FFF2-40B4-BE49-F238E27FC236}">
                <a16:creationId xmlns:a16="http://schemas.microsoft.com/office/drawing/2014/main" xmlns="" id="{792D9373-A96C-BE4D-8DEC-BB7DCFB73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1"/>
              <a:t>SMART4ALL</a:t>
            </a:r>
          </a:p>
        </p:txBody>
      </p:sp>
    </p:spTree>
    <p:extLst>
      <p:ext uri="{BB962C8B-B14F-4D97-AF65-F5344CB8AC3E}">
        <p14:creationId xmlns:p14="http://schemas.microsoft.com/office/powerpoint/2010/main" val="381247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een.ec.europa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0" y="3403715"/>
            <a:ext cx="9144000" cy="890810"/>
          </a:xfrm>
        </p:spPr>
        <p:txBody>
          <a:bodyPr>
            <a:normAutofit/>
          </a:bodyPr>
          <a:lstStyle/>
          <a:p>
            <a:r>
              <a:rPr lang="sr-Latn-RS" dirty="0" smtClean="0"/>
              <a:t>Boris Antić</a:t>
            </a:r>
            <a:r>
              <a:rPr lang="en-US" dirty="0" smtClean="0"/>
              <a:t>, </a:t>
            </a:r>
            <a:r>
              <a:rPr lang="sr-Latn-RS" b="0" i="1" dirty="0" smtClean="0"/>
              <a:t>University of Novi Sad, Faculty of Technical Sceinces, Novi Sad, Serbia</a:t>
            </a:r>
            <a:endParaRPr lang="en-US" b="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1881" y="1605818"/>
            <a:ext cx="9143999" cy="167564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dirty="0"/>
              <a:t> </a:t>
            </a:r>
            <a:br>
              <a:rPr lang="en-US" dirty="0"/>
            </a:br>
            <a:r>
              <a:rPr lang="en-US" sz="3100" b="0" dirty="0">
                <a:solidFill>
                  <a:srgbClr val="255076"/>
                </a:solidFill>
              </a:rPr>
              <a:t>Beyond the SAE Initiative, </a:t>
            </a:r>
            <a:r>
              <a:rPr lang="en-US" sz="3100" b="0" dirty="0" smtClean="0">
                <a:solidFill>
                  <a:srgbClr val="255076"/>
                </a:solidFill>
              </a:rPr>
              <a:t>European </a:t>
            </a:r>
            <a:r>
              <a:rPr lang="en-US" sz="3100" b="0" dirty="0">
                <a:solidFill>
                  <a:srgbClr val="255076"/>
                </a:solidFill>
              </a:rPr>
              <a:t>Digital Innovation Hubs and SMART4ALL </a:t>
            </a:r>
            <a:r>
              <a:rPr lang="sr-Latn-RS" sz="3100" b="0" dirty="0" smtClean="0">
                <a:solidFill>
                  <a:srgbClr val="255076"/>
                </a:solidFill>
              </a:rPr>
              <a:t>M</a:t>
            </a:r>
            <a:r>
              <a:rPr lang="en-US" sz="3100" b="0" dirty="0" err="1" smtClean="0">
                <a:solidFill>
                  <a:srgbClr val="255076"/>
                </a:solidFill>
              </a:rPr>
              <a:t>arketplace</a:t>
            </a:r>
            <a:endParaRPr lang="en-US" dirty="0">
              <a:solidFill>
                <a:srgbClr val="255076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4AC8A4D-9125-754B-8313-3EBFC17A994D}"/>
              </a:ext>
            </a:extLst>
          </p:cNvPr>
          <p:cNvSpPr txBox="1"/>
          <p:nvPr/>
        </p:nvSpPr>
        <p:spPr>
          <a:xfrm>
            <a:off x="5225143" y="14835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81403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SAE initative</a:t>
            </a:r>
          </a:p>
          <a:p>
            <a:r>
              <a:rPr lang="sr-Latn-RS" dirty="0" smtClean="0"/>
              <a:t>Digital transformation</a:t>
            </a:r>
          </a:p>
          <a:p>
            <a:r>
              <a:rPr lang="sr-Latn-RS" dirty="0" smtClean="0"/>
              <a:t>Digital Innovation Hubs</a:t>
            </a:r>
          </a:p>
          <a:p>
            <a:r>
              <a:rPr lang="sr-Latn-RS" dirty="0" smtClean="0"/>
              <a:t>SMART4ALL Marketplace</a:t>
            </a:r>
          </a:p>
          <a:p>
            <a:r>
              <a:rPr lang="sr-Latn-RS" dirty="0" smtClean="0"/>
              <a:t>EDIH </a:t>
            </a:r>
            <a:endParaRPr lang="sr-Latn-RS" dirty="0"/>
          </a:p>
          <a:p>
            <a:r>
              <a:rPr lang="sr-Latn-RS" dirty="0" smtClean="0"/>
              <a:t>Enterprise Europe </a:t>
            </a:r>
            <a:r>
              <a:rPr lang="sr-Latn-RS" dirty="0" smtClean="0"/>
              <a:t>Network</a:t>
            </a:r>
            <a:r>
              <a:rPr lang="en-US" dirty="0" smtClean="0"/>
              <a:t> and beyond</a:t>
            </a:r>
            <a:endParaRPr lang="sr-Latn-R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Overview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14400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49D578BE-57C7-5644-A5EC-5331A3A2D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 anchor="ctr" anchorCtr="0">
            <a:noAutofit/>
          </a:bodyPr>
          <a:lstStyle/>
          <a:p>
            <a:r>
              <a:rPr lang="sr-Latn-RS" dirty="0"/>
              <a:t>Smart Anything Everywhere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8F95A510-FD6F-B341-8E4D-E8CB1E43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6C7711C3-198F-7C41-9294-FB50E0317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1CDF0DC0-CF85-8848-887C-1BE9097B2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3</a:t>
            </a:fld>
            <a:endParaRPr lang="en-US" noProof="1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xmlns="" id="{CD16F4D3-F940-5340-9EE2-3414B6964F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00" y="2160608"/>
            <a:ext cx="1179331" cy="1207411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xmlns="" id="{228C4FC3-248D-294C-B96D-B4951115E6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605"/>
          <a:stretch/>
        </p:blipFill>
        <p:spPr>
          <a:xfrm>
            <a:off x="283391" y="917930"/>
            <a:ext cx="1486551" cy="997744"/>
          </a:xfrm>
          <a:prstGeom prst="rect">
            <a:avLst/>
          </a:prstGeom>
        </p:spPr>
      </p:pic>
      <p:sp>
        <p:nvSpPr>
          <p:cNvPr id="11" name="Θέση περιεχομένου 1">
            <a:extLst>
              <a:ext uri="{FF2B5EF4-FFF2-40B4-BE49-F238E27FC236}">
                <a16:creationId xmlns:a16="http://schemas.microsoft.com/office/drawing/2014/main" xmlns="" id="{7E95A2A2-5A19-6543-85E8-5B8E36ED4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2500" y="912173"/>
            <a:ext cx="6272858" cy="3737099"/>
          </a:xfrm>
        </p:spPr>
        <p:txBody>
          <a:bodyPr>
            <a:normAutofit lnSpcReduction="10000"/>
          </a:bodyPr>
          <a:lstStyle/>
          <a:p>
            <a:r>
              <a:rPr lang="sr-Latn-RS" b="0" dirty="0" smtClean="0"/>
              <a:t>Digitizing European industry</a:t>
            </a:r>
          </a:p>
          <a:p>
            <a:pPr lvl="1"/>
            <a:r>
              <a:rPr lang="en-US" dirty="0"/>
              <a:t>ensure that any industry in Europe – big or small, wherever situated and in whichever sector – can fully benefit from digital innovations to upgrade its products, improve its processes and adapt its business models to the digital age</a:t>
            </a:r>
            <a:endParaRPr lang="sr-Latn-RS" b="0" dirty="0" smtClean="0"/>
          </a:p>
          <a:p>
            <a:r>
              <a:rPr lang="sr-Latn-RS" b="0" dirty="0" smtClean="0"/>
              <a:t>Within CSA project Smart4Europe2</a:t>
            </a:r>
          </a:p>
          <a:p>
            <a:r>
              <a:rPr lang="sr-Latn-RS" b="0" dirty="0" smtClean="0"/>
              <a:t>4 components:</a:t>
            </a:r>
          </a:p>
          <a:p>
            <a:pPr lvl="1"/>
            <a:r>
              <a:rPr lang="en-US" dirty="0"/>
              <a:t>Digital Innovation </a:t>
            </a:r>
            <a:r>
              <a:rPr lang="en-US" dirty="0" smtClean="0"/>
              <a:t>Hubs</a:t>
            </a:r>
            <a:r>
              <a:rPr lang="sr-Latn-RS" dirty="0" smtClean="0"/>
              <a:t> (DIHs)</a:t>
            </a:r>
          </a:p>
          <a:p>
            <a:pPr lvl="1"/>
            <a:r>
              <a:rPr lang="en-US" dirty="0" smtClean="0"/>
              <a:t>Partnerships </a:t>
            </a:r>
            <a:r>
              <a:rPr lang="en-US" dirty="0"/>
              <a:t>&amp; </a:t>
            </a:r>
            <a:r>
              <a:rPr lang="en-US" dirty="0" smtClean="0"/>
              <a:t>Platforms</a:t>
            </a:r>
            <a:endParaRPr lang="sr-Latn-RS" dirty="0" smtClean="0"/>
          </a:p>
          <a:p>
            <a:pPr lvl="1"/>
            <a:r>
              <a:rPr lang="en-US" dirty="0" smtClean="0"/>
              <a:t>Skills </a:t>
            </a:r>
            <a:r>
              <a:rPr lang="en-US" dirty="0"/>
              <a:t>&amp; </a:t>
            </a:r>
            <a:r>
              <a:rPr lang="en-US" dirty="0" smtClean="0"/>
              <a:t>Jobs</a:t>
            </a:r>
            <a:endParaRPr lang="sr-Latn-RS" dirty="0" smtClean="0"/>
          </a:p>
          <a:p>
            <a:pPr lvl="1"/>
            <a:r>
              <a:rPr lang="en-US" dirty="0" smtClean="0"/>
              <a:t>Regula­tory </a:t>
            </a:r>
            <a:r>
              <a:rPr lang="en-US" dirty="0"/>
              <a:t>Framework</a:t>
            </a:r>
            <a:endParaRPr lang="sr-Latn-RS" b="0" dirty="0" smtClean="0"/>
          </a:p>
          <a:p>
            <a:endParaRPr lang="sr-Latn-RS" b="0" dirty="0" smtClean="0"/>
          </a:p>
          <a:p>
            <a:endParaRPr lang="sr-Latn-RS" b="0" dirty="0" smtClean="0"/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022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121" y="2725245"/>
            <a:ext cx="4911272" cy="1974748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I</a:t>
            </a:r>
            <a:r>
              <a:rPr lang="en-US" dirty="0" err="1" smtClean="0"/>
              <a:t>nclusion</a:t>
            </a:r>
            <a:r>
              <a:rPr lang="en-US" dirty="0" smtClean="0"/>
              <a:t> </a:t>
            </a:r>
            <a:r>
              <a:rPr lang="en-US" dirty="0"/>
              <a:t>of innovative digital technologies</a:t>
            </a:r>
            <a:endParaRPr lang="sr-Latn-RS" dirty="0" smtClean="0"/>
          </a:p>
          <a:p>
            <a:pPr lvl="1"/>
            <a:r>
              <a:rPr lang="en-US" b="0" dirty="0" smtClean="0"/>
              <a:t>Cyber-physical </a:t>
            </a:r>
            <a:r>
              <a:rPr lang="en-US" b="0" dirty="0"/>
              <a:t>and embedded systems</a:t>
            </a:r>
          </a:p>
          <a:p>
            <a:pPr lvl="1"/>
            <a:r>
              <a:rPr lang="en-US" b="0" dirty="0" err="1"/>
              <a:t>Customised</a:t>
            </a:r>
            <a:r>
              <a:rPr lang="en-US" b="0" dirty="0"/>
              <a:t> Low Energy Computing powering Cyber-Physical Systems and the Internet of Things</a:t>
            </a:r>
          </a:p>
          <a:p>
            <a:pPr lvl="1"/>
            <a:r>
              <a:rPr lang="en-US" b="0" dirty="0"/>
              <a:t>Flexible and wearable electronics/Organic Large Area Electronics</a:t>
            </a:r>
          </a:p>
          <a:p>
            <a:pPr lvl="1"/>
            <a:r>
              <a:rPr lang="en-US" b="0" dirty="0"/>
              <a:t>Widening Digital Innovation Hubs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About digital transformation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4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157140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49D578BE-57C7-5644-A5EC-5331A3A2D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 anchor="ctr" anchorCtr="0">
            <a:noAutofit/>
          </a:bodyPr>
          <a:lstStyle/>
          <a:p>
            <a:r>
              <a:rPr lang="sr-Latn-RS" dirty="0"/>
              <a:t>What is a DIH?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8F95A510-FD6F-B341-8E4D-E8CB1E43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6C7711C3-198F-7C41-9294-FB50E0317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1CDF0DC0-CF85-8848-887C-1BE9097B2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5</a:t>
            </a:fld>
            <a:endParaRPr lang="en-US" noProof="1"/>
          </a:p>
        </p:txBody>
      </p:sp>
      <p:sp>
        <p:nvSpPr>
          <p:cNvPr id="11" name="Θέση περιεχομένου 1">
            <a:extLst>
              <a:ext uri="{FF2B5EF4-FFF2-40B4-BE49-F238E27FC236}">
                <a16:creationId xmlns:a16="http://schemas.microsoft.com/office/drawing/2014/main" xmlns="" id="{7E95A2A2-5A19-6543-85E8-5B8E36ED4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577" y="912173"/>
            <a:ext cx="7997781" cy="37370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DIHs act as a one-stop-shop, providing their customers with:</a:t>
            </a:r>
          </a:p>
          <a:p>
            <a:pPr lvl="1"/>
            <a:r>
              <a:rPr lang="en-US" b="0" dirty="0"/>
              <a:t>access to digital technologies and competences,</a:t>
            </a:r>
          </a:p>
          <a:p>
            <a:pPr lvl="1"/>
            <a:r>
              <a:rPr lang="en-US" b="0" dirty="0"/>
              <a:t>infrastructure to test digital innovations,</a:t>
            </a:r>
          </a:p>
          <a:p>
            <a:pPr lvl="1"/>
            <a:r>
              <a:rPr lang="en-US" b="0" dirty="0"/>
              <a:t>training to develop digital skills,</a:t>
            </a:r>
          </a:p>
          <a:p>
            <a:pPr lvl="1"/>
            <a:r>
              <a:rPr lang="en-US" b="0" dirty="0"/>
              <a:t>financing advice,</a:t>
            </a:r>
          </a:p>
          <a:p>
            <a:pPr lvl="1"/>
            <a:r>
              <a:rPr lang="en-US" b="0" dirty="0"/>
              <a:t>market intelligence and</a:t>
            </a:r>
          </a:p>
          <a:p>
            <a:pPr lvl="1"/>
            <a:r>
              <a:rPr lang="en-US" b="0" dirty="0"/>
              <a:t>networking opportunities.</a:t>
            </a:r>
          </a:p>
          <a:p>
            <a:r>
              <a:rPr lang="en-US" dirty="0"/>
              <a:t>Every company in Europe should have a DIH at a working </a:t>
            </a:r>
            <a:r>
              <a:rPr lang="en-US" dirty="0" smtClean="0"/>
              <a:t>distance</a:t>
            </a:r>
            <a:endParaRPr lang="sr-Latn-RS" dirty="0" smtClean="0"/>
          </a:p>
          <a:p>
            <a:r>
              <a:rPr lang="sr-Latn-RS" dirty="0"/>
              <a:t>A</a:t>
            </a:r>
            <a:r>
              <a:rPr lang="en-US" dirty="0" smtClean="0"/>
              <a:t>t </a:t>
            </a:r>
            <a:r>
              <a:rPr lang="en-US" dirty="0"/>
              <a:t>least one in every region in Europe</a:t>
            </a:r>
            <a:endParaRPr lang="sr-Latn-RS" b="0" dirty="0" smtClean="0"/>
          </a:p>
          <a:p>
            <a:endParaRPr lang="sr-Latn-RS" b="0" dirty="0" smtClean="0"/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93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301" y="1868918"/>
            <a:ext cx="5029199" cy="2418623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Services</a:t>
            </a:r>
          </a:p>
          <a:p>
            <a:r>
              <a:rPr lang="sr-Latn-RS" dirty="0" smtClean="0"/>
              <a:t>Repository of tools</a:t>
            </a:r>
          </a:p>
          <a:p>
            <a:r>
              <a:rPr lang="sr-Latn-RS" dirty="0" smtClean="0"/>
              <a:t>Knowledge</a:t>
            </a:r>
          </a:p>
          <a:p>
            <a:r>
              <a:rPr lang="sr-Latn-RS" dirty="0" smtClean="0"/>
              <a:t>Networking</a:t>
            </a:r>
          </a:p>
          <a:p>
            <a:r>
              <a:rPr lang="sr-Latn-RS" dirty="0" smtClean="0"/>
              <a:t>Funding opportunities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Digital Innovation Hub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6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343184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More likely: one of the stop shops</a:t>
            </a:r>
          </a:p>
          <a:p>
            <a:r>
              <a:rPr lang="sr-Latn-RS" dirty="0" smtClean="0"/>
              <a:t>Reason:</a:t>
            </a:r>
          </a:p>
          <a:p>
            <a:pPr lvl="1"/>
            <a:r>
              <a:rPr lang="sr-Latn-RS" b="0" dirty="0" smtClean="0"/>
              <a:t>Overwhelming maintenance </a:t>
            </a:r>
          </a:p>
          <a:p>
            <a:pPr lvl="1"/>
            <a:r>
              <a:rPr lang="sr-Latn-RS" b="0" dirty="0" smtClean="0"/>
              <a:t>Overlaping duristictions (STP, Incubators, Chambers of Commerce, TTC, EEN, VCF...)</a:t>
            </a:r>
          </a:p>
          <a:p>
            <a:pPr lvl="1"/>
            <a:r>
              <a:rPr lang="sr-Latn-RS" b="0" dirty="0"/>
              <a:t>Historical </a:t>
            </a:r>
            <a:r>
              <a:rPr lang="sr-Latn-RS" b="0" dirty="0" smtClean="0"/>
              <a:t>context (prior DIHS or not)</a:t>
            </a:r>
          </a:p>
          <a:p>
            <a:pPr lvl="1"/>
            <a:r>
              <a:rPr lang="sr-Latn-RS" b="0" dirty="0" smtClean="0"/>
              <a:t>Need for technology focus</a:t>
            </a:r>
          </a:p>
          <a:p>
            <a:r>
              <a:rPr lang="sr-Latn-RS" dirty="0" smtClean="0"/>
              <a:t>Successful strategies always included specialization</a:t>
            </a:r>
            <a:endParaRPr lang="sr-Latn-R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One stop shop?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7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482420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F86D85A6-ADBF-40F8-96CF-56348577F8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613565"/>
              </p:ext>
            </p:extLst>
          </p:nvPr>
        </p:nvGraphicFramePr>
        <p:xfrm>
          <a:off x="336499" y="1016813"/>
          <a:ext cx="8471002" cy="3615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B7D95189-FF8E-E149-82C5-C80E97E3B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dirty="0"/>
              <a:t> 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Marketplace</a:t>
            </a:r>
            <a:endParaRPr lang="el-GR" dirty="0">
              <a:solidFill>
                <a:srgbClr val="06405A"/>
              </a:solidFill>
              <a:effectLst>
                <a:outerShdw blurRad="50800" dist="50800" dir="5400000" sx="0" sy="0" algn="ctr">
                  <a:srgbClr val="06405A"/>
                </a:outerShdw>
              </a:effectLst>
            </a:endParaRP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16DFAFC9-9804-5A4E-BC4C-1EC190175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D488ACB7-A99A-7944-9C24-E7B26351B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Embedded System Design &amp; Applications Laboratory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FD750814-47CD-D84E-9043-F7CAD305E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8</a:t>
            </a:fld>
            <a:endParaRPr lang="en-US" noProof="1"/>
          </a:p>
        </p:txBody>
      </p:sp>
      <p:pic>
        <p:nvPicPr>
          <p:cNvPr id="8" name="Εικόνα 8">
            <a:extLst>
              <a:ext uri="{FF2B5EF4-FFF2-40B4-BE49-F238E27FC236}">
                <a16:creationId xmlns:a16="http://schemas.microsoft.com/office/drawing/2014/main" xmlns="" id="{C3EA3AA2-361E-D241-9399-2D37919DE0E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2273" y="3390918"/>
            <a:ext cx="1729542" cy="145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89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The</a:t>
            </a:r>
            <a:r>
              <a:rPr lang="en-US" dirty="0"/>
              <a:t> </a:t>
            </a:r>
            <a:r>
              <a:rPr lang="en-US" dirty="0" err="1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MarketPlace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 SW infrastructure</a:t>
            </a:r>
            <a:endParaRPr lang="el-GR" dirty="0">
              <a:solidFill>
                <a:srgbClr val="06405A"/>
              </a:solidFill>
            </a:endParaRP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0F6A9FCF-4861-8B49-9E21-1C6D311A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9</a:t>
            </a:fld>
            <a:endParaRPr lang="en-US" noProof="1"/>
          </a:p>
        </p:txBody>
      </p:sp>
      <p:sp>
        <p:nvSpPr>
          <p:cNvPr id="9" name="Θέση περιεχομένου 8">
            <a:extLst>
              <a:ext uri="{FF2B5EF4-FFF2-40B4-BE49-F238E27FC236}">
                <a16:creationId xmlns:a16="http://schemas.microsoft.com/office/drawing/2014/main" xmlns="" id="{C231A33F-6F26-E046-A455-5F393D581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886" y="1223725"/>
            <a:ext cx="3514927" cy="372596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255076"/>
                </a:solidFill>
              </a:rPr>
              <a:t>Marketplace follows the </a:t>
            </a:r>
            <a:r>
              <a:rPr lang="en-US" dirty="0">
                <a:solidFill>
                  <a:srgbClr val="255076"/>
                </a:solidFill>
              </a:rPr>
              <a:t>microservices</a:t>
            </a:r>
            <a:r>
              <a:rPr lang="en-US" b="0" dirty="0">
                <a:solidFill>
                  <a:srgbClr val="255076"/>
                </a:solidFill>
              </a:rPr>
              <a:t> paradigm where all the functionality is given as a set of </a:t>
            </a:r>
            <a:r>
              <a:rPr lang="en-US" dirty="0">
                <a:solidFill>
                  <a:srgbClr val="255076"/>
                </a:solidFill>
              </a:rPr>
              <a:t>loosely coupled services powered by containerization technology</a:t>
            </a:r>
          </a:p>
          <a:p>
            <a:pPr marL="0" indent="0">
              <a:buNone/>
            </a:pPr>
            <a:endParaRPr lang="en-US" sz="2500" b="0" dirty="0"/>
          </a:p>
          <a:p>
            <a:pPr marL="0" indent="0">
              <a:buNone/>
            </a:pPr>
            <a:r>
              <a:rPr lang="en-US" sz="2500" dirty="0" err="1">
                <a:solidFill>
                  <a:srgbClr val="255076"/>
                </a:solidFill>
              </a:rPr>
              <a:t>MaaS</a:t>
            </a:r>
            <a:r>
              <a:rPr lang="en-US" sz="2500" dirty="0">
                <a:solidFill>
                  <a:srgbClr val="255076"/>
                </a:solidFill>
              </a:rPr>
              <a:t> includes:</a:t>
            </a:r>
          </a:p>
          <a:p>
            <a:pPr marL="271463" indent="-168275"/>
            <a:r>
              <a:rPr lang="en-US" b="0" dirty="0">
                <a:solidFill>
                  <a:srgbClr val="06405A"/>
                </a:solidFill>
              </a:rPr>
              <a:t>Open and proprietary cloud services</a:t>
            </a:r>
            <a:endParaRPr lang="el-GR" b="0" dirty="0">
              <a:solidFill>
                <a:srgbClr val="06405A"/>
              </a:solidFill>
            </a:endParaRPr>
          </a:p>
          <a:p>
            <a:pPr marL="271463" indent="-168275"/>
            <a:r>
              <a:rPr lang="en-US" b="0" dirty="0">
                <a:solidFill>
                  <a:srgbClr val="06405A"/>
                </a:solidFill>
              </a:rPr>
              <a:t>Open and proprietary computing and communication platforms </a:t>
            </a:r>
          </a:p>
          <a:p>
            <a:pPr marL="271463" indent="-168275"/>
            <a:r>
              <a:rPr lang="en-US" b="0" dirty="0">
                <a:solidFill>
                  <a:srgbClr val="06405A"/>
                </a:solidFill>
              </a:rPr>
              <a:t>Open-source tools and middleware frameworks</a:t>
            </a:r>
          </a:p>
          <a:p>
            <a:pPr marL="271463" indent="-168275"/>
            <a:r>
              <a:rPr lang="en-US" b="0" dirty="0">
                <a:solidFill>
                  <a:srgbClr val="06405A"/>
                </a:solidFill>
              </a:rPr>
              <a:t>Open-source design tools Training (model-based) open course</a:t>
            </a:r>
            <a:endParaRPr lang="el-GR" b="0" dirty="0">
              <a:solidFill>
                <a:srgbClr val="06405A"/>
              </a:solidFill>
            </a:endParaRPr>
          </a:p>
        </p:txBody>
      </p:sp>
      <p:sp>
        <p:nvSpPr>
          <p:cNvPr id="8" name="Θέση περιεχομένου 1">
            <a:extLst>
              <a:ext uri="{FF2B5EF4-FFF2-40B4-BE49-F238E27FC236}">
                <a16:creationId xmlns:a16="http://schemas.microsoft.com/office/drawing/2014/main" xmlns="" id="{DBD5594C-288C-4FC1-89E6-284D9DE7BD95}"/>
              </a:ext>
            </a:extLst>
          </p:cNvPr>
          <p:cNvSpPr txBox="1">
            <a:spLocks/>
          </p:cNvSpPr>
          <p:nvPr/>
        </p:nvSpPr>
        <p:spPr>
          <a:xfrm>
            <a:off x="136187" y="789896"/>
            <a:ext cx="8871626" cy="416396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solidFill>
                  <a:srgbClr val="C00000"/>
                </a:solidFill>
              </a:rPr>
              <a:t>https://marketplace.smart4all-project.eu</a:t>
            </a:r>
            <a:endParaRPr lang="el-GR" sz="2000" dirty="0">
              <a:solidFill>
                <a:srgbClr val="C00000"/>
              </a:solidFill>
            </a:endParaRP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xmlns="" id="{1BED33BB-6726-4D71-8A1F-EAF7F9C18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87" y="1082826"/>
            <a:ext cx="5252013" cy="368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936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Iniative ended in December 2021 !!!!!!</a:t>
            </a:r>
          </a:p>
          <a:p>
            <a:r>
              <a:rPr lang="sr-Latn-RS" dirty="0" smtClean="0"/>
              <a:t>Why are we still talking about it?</a:t>
            </a:r>
          </a:p>
          <a:p>
            <a:pPr lvl="1"/>
            <a:r>
              <a:rPr lang="sr-Latn-RS" b="0" dirty="0" smtClean="0"/>
              <a:t>Still some projects like SMART4ALL</a:t>
            </a:r>
          </a:p>
          <a:p>
            <a:r>
              <a:rPr lang="sr-Latn-RS" dirty="0" smtClean="0"/>
              <a:t>EDIH – the next step</a:t>
            </a:r>
          </a:p>
          <a:p>
            <a:pPr lvl="1"/>
            <a:r>
              <a:rPr lang="sr-Latn-RS" b="0" dirty="0" smtClean="0"/>
              <a:t>Yes, but only for EU Member States</a:t>
            </a:r>
          </a:p>
          <a:p>
            <a:pPr lvl="1"/>
            <a:r>
              <a:rPr lang="sr-Latn-RS" b="0" dirty="0" smtClean="0"/>
              <a:t>Widening strategy has been abandoned</a:t>
            </a:r>
          </a:p>
          <a:p>
            <a:pPr lvl="1"/>
            <a:r>
              <a:rPr lang="sr-Latn-RS" b="0" dirty="0" smtClean="0"/>
              <a:t>Criteria:</a:t>
            </a:r>
            <a:endParaRPr lang="en-US" b="0" dirty="0" smtClean="0"/>
          </a:p>
          <a:p>
            <a:pPr lvl="1"/>
            <a:r>
              <a:rPr lang="en-US" dirty="0"/>
              <a:t>1. have been designated by their country as candidate </a:t>
            </a:r>
            <a:r>
              <a:rPr lang="en-US" dirty="0" smtClean="0"/>
              <a:t>EDIH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2. have submitted a proposal to the EU </a:t>
            </a:r>
            <a:r>
              <a:rPr lang="en-US" dirty="0" smtClean="0"/>
              <a:t>call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3. have been evaluated above </a:t>
            </a:r>
            <a:r>
              <a:rPr lang="en-US" dirty="0" smtClean="0"/>
              <a:t>threshold</a:t>
            </a:r>
            <a:endParaRPr lang="sr-Latn-RS" b="0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Beyond the SAE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10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783314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 smtClean="0"/>
              <a:t>Context:</a:t>
            </a:r>
          </a:p>
          <a:p>
            <a:pPr lvl="1"/>
            <a:r>
              <a:rPr lang="en-US" b="0" dirty="0"/>
              <a:t>Digital Transformation Accelerator</a:t>
            </a:r>
            <a:endParaRPr lang="sr-Latn-RS" b="0" dirty="0"/>
          </a:p>
          <a:p>
            <a:pPr lvl="1"/>
            <a:r>
              <a:rPr lang="en-US" b="0" dirty="0" smtClean="0"/>
              <a:t>Digital </a:t>
            </a:r>
            <a:r>
              <a:rPr lang="en-US" b="0" dirty="0"/>
              <a:t>Europe </a:t>
            </a:r>
            <a:r>
              <a:rPr lang="en-US" b="0" dirty="0" err="1"/>
              <a:t>Programme</a:t>
            </a:r>
            <a:r>
              <a:rPr lang="en-US" b="0" dirty="0"/>
              <a:t> work </a:t>
            </a:r>
            <a:r>
              <a:rPr lang="en-US" b="0" dirty="0" err="1"/>
              <a:t>programme</a:t>
            </a:r>
            <a:r>
              <a:rPr lang="en-US" b="0" dirty="0"/>
              <a:t> (DIGITAL)</a:t>
            </a:r>
            <a:endParaRPr lang="en-US" b="0" dirty="0" smtClean="0"/>
          </a:p>
          <a:p>
            <a:pPr lvl="1"/>
            <a:r>
              <a:rPr lang="sr-Latn-RS" b="0" dirty="0" smtClean="0"/>
              <a:t>JRC</a:t>
            </a:r>
            <a:r>
              <a:rPr lang="en-US" b="0" dirty="0"/>
              <a:t>’s practical handbook with good practices on investment in Digital Innovation Hubs</a:t>
            </a:r>
            <a:endParaRPr lang="en-US" b="0" dirty="0" smtClean="0"/>
          </a:p>
          <a:p>
            <a:pPr lvl="1"/>
            <a:r>
              <a:rPr lang="en-US" b="0" dirty="0" smtClean="0"/>
              <a:t>Regional </a:t>
            </a:r>
            <a:r>
              <a:rPr lang="en-US" b="0" dirty="0"/>
              <a:t>Strategy for </a:t>
            </a:r>
            <a:r>
              <a:rPr lang="en-US" b="0" dirty="0" smtClean="0"/>
              <a:t>Research </a:t>
            </a:r>
            <a:r>
              <a:rPr lang="en-US" b="0" dirty="0"/>
              <a:t>and Innovation for Smart </a:t>
            </a:r>
            <a:r>
              <a:rPr lang="en-US" b="0" dirty="0" err="1" smtClean="0"/>
              <a:t>Specialisation</a:t>
            </a:r>
            <a:endParaRPr lang="en-US" b="0" dirty="0" smtClean="0"/>
          </a:p>
          <a:p>
            <a:r>
              <a:rPr lang="en-US" dirty="0" smtClean="0"/>
              <a:t>What is different:</a:t>
            </a:r>
          </a:p>
          <a:p>
            <a:pPr lvl="1"/>
            <a:r>
              <a:rPr lang="en-US" b="0" dirty="0" smtClean="0"/>
              <a:t>50% provided by the EC, 50% by Member States → Ministries select EIDHs to receive funding</a:t>
            </a:r>
          </a:p>
          <a:p>
            <a:pPr lvl="1"/>
            <a:r>
              <a:rPr lang="en-US" b="0" dirty="0" smtClean="0"/>
              <a:t>Consortium of institutions instead of a single entity</a:t>
            </a:r>
          </a:p>
          <a:p>
            <a:pPr lvl="1"/>
            <a:r>
              <a:rPr lang="en-US" b="0" dirty="0" smtClean="0"/>
              <a:t>Not-for-profit </a:t>
            </a:r>
            <a:r>
              <a:rPr lang="en-US" b="0" dirty="0"/>
              <a:t>objective </a:t>
            </a:r>
            <a:endParaRPr lang="sr-Latn-RS" b="0" dirty="0" smtClean="0"/>
          </a:p>
          <a:p>
            <a:pPr lvl="1"/>
            <a:r>
              <a:rPr lang="sr-Latn-RS" b="0" dirty="0" smtClean="0"/>
              <a:t>It will last for 7 years (3 + 4 possible extension) 2021-2027</a:t>
            </a:r>
            <a:endParaRPr lang="en-US" b="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EDIH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11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766255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least one AI EDIH in every Member State</a:t>
            </a:r>
          </a:p>
          <a:p>
            <a:r>
              <a:rPr lang="en-US" dirty="0" smtClean="0"/>
              <a:t>At least one </a:t>
            </a:r>
            <a:r>
              <a:rPr lang="en-US" dirty="0" err="1" smtClean="0"/>
              <a:t>agri</a:t>
            </a:r>
            <a:r>
              <a:rPr lang="en-US" dirty="0" smtClean="0"/>
              <a:t>-food DIH in every Member State</a:t>
            </a:r>
          </a:p>
          <a:p>
            <a:r>
              <a:rPr lang="en-US" dirty="0" smtClean="0"/>
              <a:t>Combination of technology and management know-how</a:t>
            </a:r>
          </a:p>
          <a:p>
            <a:r>
              <a:rPr lang="en-US" dirty="0" smtClean="0"/>
              <a:t>Specialization is recommended</a:t>
            </a:r>
          </a:p>
          <a:p>
            <a:r>
              <a:rPr lang="en-US" dirty="0" smtClean="0"/>
              <a:t>National vs regional EDIHs</a:t>
            </a:r>
          </a:p>
          <a:p>
            <a:r>
              <a:rPr lang="en-US" dirty="0"/>
              <a:t>Cross-border transnational </a:t>
            </a:r>
            <a:r>
              <a:rPr lang="en-US" dirty="0" smtClean="0"/>
              <a:t>hubs – INTERREG </a:t>
            </a:r>
            <a:br>
              <a:rPr lang="en-US" dirty="0" smtClean="0"/>
            </a:br>
            <a:r>
              <a:rPr lang="en-US" dirty="0" smtClean="0"/>
              <a:t>(borders can include sea)</a:t>
            </a:r>
          </a:p>
          <a:p>
            <a:r>
              <a:rPr lang="en-US" dirty="0" smtClean="0"/>
              <a:t>Predefined budget for each country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12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684136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Member States are asked to designate their candidate</a:t>
            </a:r>
            <a:br>
              <a:rPr lang="en-US" dirty="0"/>
            </a:br>
            <a:r>
              <a:rPr lang="en-US" dirty="0"/>
              <a:t>EDIHs and commit to co-finance </a:t>
            </a:r>
            <a:r>
              <a:rPr lang="en-US" dirty="0" smtClean="0"/>
              <a:t>them</a:t>
            </a:r>
          </a:p>
          <a:p>
            <a:r>
              <a:rPr lang="en-US" dirty="0" smtClean="0"/>
              <a:t>In </a:t>
            </a:r>
            <a:r>
              <a:rPr lang="en-US" dirty="0"/>
              <a:t>year 1 of the Digital Europe </a:t>
            </a:r>
            <a:r>
              <a:rPr lang="en-US" dirty="0" err="1"/>
              <a:t>Programme</a:t>
            </a:r>
            <a:r>
              <a:rPr lang="en-US" dirty="0"/>
              <a:t>, the European Commission </a:t>
            </a:r>
            <a:r>
              <a:rPr lang="en-US" dirty="0" smtClean="0"/>
              <a:t>ran </a:t>
            </a:r>
            <a:r>
              <a:rPr lang="en-US" dirty="0"/>
              <a:t>a </a:t>
            </a:r>
            <a:r>
              <a:rPr lang="en-US" dirty="0" smtClean="0"/>
              <a:t>restricted call </a:t>
            </a:r>
            <a:r>
              <a:rPr lang="en-US" dirty="0"/>
              <a:t>for proposals, reserved for the designated </a:t>
            </a:r>
            <a:r>
              <a:rPr lang="en-US" dirty="0" smtClean="0"/>
              <a:t>EDIHs</a:t>
            </a:r>
          </a:p>
          <a:p>
            <a:r>
              <a:rPr lang="en-US" dirty="0" smtClean="0"/>
              <a:t>Croatia:</a:t>
            </a:r>
          </a:p>
          <a:p>
            <a:pPr lvl="1"/>
            <a:r>
              <a:rPr lang="sr-Latn-RS" b="0" dirty="0" smtClean="0"/>
              <a:t>ADRIA </a:t>
            </a:r>
            <a:r>
              <a:rPr lang="en-US" b="0" dirty="0" smtClean="0"/>
              <a:t>(Rijeka)</a:t>
            </a:r>
            <a:r>
              <a:rPr lang="sr-Latn-RS" b="0" dirty="0" smtClean="0"/>
              <a:t>: 7 services</a:t>
            </a:r>
            <a:endParaRPr lang="en-US" b="0" dirty="0"/>
          </a:p>
          <a:p>
            <a:r>
              <a:rPr lang="en-US" dirty="0" smtClean="0"/>
              <a:t>Slovenia:</a:t>
            </a:r>
          </a:p>
          <a:p>
            <a:pPr lvl="1"/>
            <a:r>
              <a:rPr lang="en-US" b="0" dirty="0" smtClean="0"/>
              <a:t>DIGI-SI (Maribor)</a:t>
            </a:r>
            <a:r>
              <a:rPr lang="sr-Latn-RS" b="0" dirty="0" smtClean="0"/>
              <a:t>: 70 services</a:t>
            </a:r>
            <a:endParaRPr lang="en-US" b="0" dirty="0" smtClean="0"/>
          </a:p>
          <a:p>
            <a:pPr marL="0" indent="0">
              <a:buNone/>
            </a:pPr>
            <a:endParaRPr lang="en-US" b="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Candidate vs Selected EDIH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13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546056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Member States which have not used the entire budget from the </a:t>
            </a:r>
            <a:r>
              <a:rPr lang="en-US" dirty="0" smtClean="0"/>
              <a:t>DIGITAL</a:t>
            </a:r>
            <a:r>
              <a:rPr lang="sr-Latn-RS" dirty="0" smtClean="0"/>
              <a:t> </a:t>
            </a:r>
            <a:r>
              <a:rPr lang="en-US" dirty="0" err="1" smtClean="0"/>
              <a:t>programme</a:t>
            </a:r>
            <a:r>
              <a:rPr lang="en-US" dirty="0" smtClean="0"/>
              <a:t> </a:t>
            </a:r>
            <a:r>
              <a:rPr lang="en-US" dirty="0"/>
              <a:t>and still have a “gap” in the network, a second restricted </a:t>
            </a:r>
            <a:r>
              <a:rPr lang="sr-Latn-RS" dirty="0" smtClean="0"/>
              <a:t>was </a:t>
            </a:r>
            <a:r>
              <a:rPr lang="en-US" dirty="0" smtClean="0"/>
              <a:t>launched</a:t>
            </a:r>
            <a:endParaRPr lang="sr-Latn-RS" dirty="0" smtClean="0"/>
          </a:p>
          <a:p>
            <a:endParaRPr lang="sr-Latn-RS" dirty="0"/>
          </a:p>
          <a:p>
            <a:r>
              <a:rPr lang="sr-Latn-RS" dirty="0" smtClean="0"/>
              <a:t>R</a:t>
            </a:r>
            <a:r>
              <a:rPr lang="en-US" dirty="0" err="1" smtClean="0"/>
              <a:t>eserved</a:t>
            </a:r>
            <a:r>
              <a:rPr lang="en-US" dirty="0" smtClean="0"/>
              <a:t> </a:t>
            </a:r>
            <a:r>
              <a:rPr lang="en-US" dirty="0"/>
              <a:t>to the pre-selected candidate EDIHs which will extend </a:t>
            </a:r>
            <a:r>
              <a:rPr lang="en-US" dirty="0" smtClean="0"/>
              <a:t>the</a:t>
            </a:r>
            <a:r>
              <a:rPr lang="sr-Latn-RS" dirty="0" smtClean="0"/>
              <a:t> </a:t>
            </a:r>
            <a:r>
              <a:rPr lang="en-US" dirty="0" smtClean="0"/>
              <a:t>geographical/technological </a:t>
            </a:r>
            <a:r>
              <a:rPr lang="en-US" dirty="0"/>
              <a:t>coverage of the network and were not selected in year 1, </a:t>
            </a:r>
            <a:r>
              <a:rPr lang="en-US" dirty="0" smtClean="0"/>
              <a:t>for</a:t>
            </a:r>
            <a:r>
              <a:rPr lang="sr-Latn-RS" dirty="0" smtClean="0"/>
              <a:t> </a:t>
            </a:r>
            <a:r>
              <a:rPr lang="en-US" dirty="0" smtClean="0"/>
              <a:t>instance </a:t>
            </a:r>
            <a:r>
              <a:rPr lang="en-US" dirty="0"/>
              <a:t>because they did not meet the evaluation threshold. All the selected EDIHs will get a</a:t>
            </a:r>
            <a:br>
              <a:rPr lang="en-US" dirty="0"/>
            </a:br>
            <a:r>
              <a:rPr lang="en-US" dirty="0"/>
              <a:t>contract under the same </a:t>
            </a:r>
            <a:r>
              <a:rPr lang="en-US" dirty="0" smtClean="0"/>
              <a:t>conditions</a:t>
            </a:r>
            <a:r>
              <a:rPr lang="sr-Latn-R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Year 2 of the EDIH (2022)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14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348299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Croatia:</a:t>
            </a:r>
          </a:p>
          <a:p>
            <a:pPr lvl="1"/>
            <a:r>
              <a:rPr lang="sr-Latn-RS" b="0" dirty="0" smtClean="0">
                <a:solidFill>
                  <a:srgbClr val="FF0000"/>
                </a:solidFill>
              </a:rPr>
              <a:t>ADRIA</a:t>
            </a:r>
            <a:r>
              <a:rPr lang="en-US" b="0" dirty="0" smtClean="0">
                <a:solidFill>
                  <a:srgbClr val="FF0000"/>
                </a:solidFill>
              </a:rPr>
              <a:t> (Rijeka)</a:t>
            </a:r>
            <a:r>
              <a:rPr lang="sr-Latn-RS" b="0" dirty="0" smtClean="0">
                <a:solidFill>
                  <a:srgbClr val="FF0000"/>
                </a:solidFill>
              </a:rPr>
              <a:t> </a:t>
            </a:r>
          </a:p>
          <a:p>
            <a:pPr lvl="1"/>
            <a:r>
              <a:rPr lang="en-US" b="0" dirty="0" smtClean="0"/>
              <a:t>AI4Health.Cro</a:t>
            </a:r>
            <a:r>
              <a:rPr lang="sr-Latn-RS" b="0" dirty="0" smtClean="0"/>
              <a:t> (Zagreb)</a:t>
            </a:r>
            <a:endParaRPr lang="en-US" b="0" dirty="0"/>
          </a:p>
          <a:p>
            <a:pPr lvl="1"/>
            <a:r>
              <a:rPr lang="en-US" b="0" dirty="0"/>
              <a:t>CROBOHUB</a:t>
            </a:r>
            <a:r>
              <a:rPr lang="en-US" b="0" dirty="0" smtClean="0"/>
              <a:t>++</a:t>
            </a:r>
            <a:r>
              <a:rPr lang="sr-Latn-RS" b="0" dirty="0" smtClean="0"/>
              <a:t> (Zagreb)</a:t>
            </a:r>
            <a:endParaRPr lang="en-US" b="0" dirty="0"/>
          </a:p>
          <a:p>
            <a:pPr lvl="1"/>
            <a:r>
              <a:rPr lang="en-US" b="0" dirty="0" smtClean="0"/>
              <a:t>JURK</a:t>
            </a:r>
            <a:r>
              <a:rPr lang="sr-Latn-RS" b="0" dirty="0" smtClean="0"/>
              <a:t> (Sisak, Zagreb, Rijeka)</a:t>
            </a:r>
            <a:endParaRPr lang="en-US" b="0" dirty="0" smtClean="0"/>
          </a:p>
          <a:p>
            <a:r>
              <a:rPr lang="en-US" dirty="0" smtClean="0"/>
              <a:t>Slovenia:</a:t>
            </a:r>
          </a:p>
          <a:p>
            <a:pPr lvl="1"/>
            <a:r>
              <a:rPr lang="en-US" b="0" dirty="0" smtClean="0">
                <a:solidFill>
                  <a:srgbClr val="FF0000"/>
                </a:solidFill>
              </a:rPr>
              <a:t>DIGI-SI (Maribor)</a:t>
            </a:r>
            <a:r>
              <a:rPr lang="sr-Latn-RS" b="0" dirty="0" smtClean="0">
                <a:solidFill>
                  <a:srgbClr val="FF0000"/>
                </a:solidFill>
              </a:rPr>
              <a:t> </a:t>
            </a:r>
          </a:p>
          <a:p>
            <a:pPr lvl="1"/>
            <a:r>
              <a:rPr lang="en-US" b="0" dirty="0" smtClean="0"/>
              <a:t>SRC-EDIH (Novo </a:t>
            </a:r>
            <a:r>
              <a:rPr lang="en-US" b="0" dirty="0" err="1" smtClean="0"/>
              <a:t>Mesto</a:t>
            </a:r>
            <a:r>
              <a:rPr lang="en-US" b="0" dirty="0" smtClean="0"/>
              <a:t>)</a:t>
            </a:r>
            <a:endParaRPr lang="sr-Latn-RS" b="0" dirty="0" smtClean="0"/>
          </a:p>
          <a:p>
            <a:r>
              <a:rPr lang="sr-Latn-RS" dirty="0" smtClean="0"/>
              <a:t>Europe total:</a:t>
            </a:r>
          </a:p>
          <a:p>
            <a:pPr lvl="1"/>
            <a:r>
              <a:rPr lang="sr-Latn-RS" b="0" dirty="0" smtClean="0"/>
              <a:t>137 EDIHs (</a:t>
            </a:r>
            <a:r>
              <a:rPr lang="en-US" b="0" dirty="0" smtClean="0"/>
              <a:t>4 Greece, 7 Bulgaria, 13 Italy, 14 Germany, </a:t>
            </a:r>
            <a:r>
              <a:rPr lang="sr-Latn-RS" b="0" dirty="0" smtClean="0"/>
              <a:t>Canary Islands and Reunion)</a:t>
            </a:r>
            <a:endParaRPr lang="en-US" b="0" dirty="0" smtClean="0"/>
          </a:p>
          <a:p>
            <a:pPr lvl="1"/>
            <a:r>
              <a:rPr lang="en-US" b="0" dirty="0" smtClean="0"/>
              <a:t>188 Candidate EDIHs</a:t>
            </a:r>
          </a:p>
          <a:p>
            <a:endParaRPr lang="en-US" b="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 and Europe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15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706648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Selected vs Candidate EDIHs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16</a:t>
            </a:fld>
            <a:endParaRPr lang="en-US" noProof="1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12" y="877588"/>
            <a:ext cx="4079312" cy="37010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06" y="883449"/>
            <a:ext cx="3747752" cy="367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188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403" y="3225293"/>
            <a:ext cx="1570192" cy="154197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I</a:t>
            </a:r>
            <a:r>
              <a:rPr lang="en-US" dirty="0" smtClean="0"/>
              <a:t>n </a:t>
            </a:r>
            <a:r>
              <a:rPr lang="en-US" dirty="0"/>
              <a:t>case the network of EDIHs will not show a balanced </a:t>
            </a:r>
            <a:r>
              <a:rPr lang="en-US" dirty="0" smtClean="0"/>
              <a:t>geographical/technological</a:t>
            </a:r>
            <a:r>
              <a:rPr lang="sr-Latn-RS" dirty="0" smtClean="0"/>
              <a:t> </a:t>
            </a:r>
            <a:r>
              <a:rPr lang="en-US" dirty="0" smtClean="0"/>
              <a:t>distribution </a:t>
            </a:r>
            <a:r>
              <a:rPr lang="en-US" dirty="0"/>
              <a:t>across the Union, an open call could be launched to ‘patch the holes’ and expand</a:t>
            </a:r>
            <a:br>
              <a:rPr lang="en-US" dirty="0"/>
            </a:br>
            <a:r>
              <a:rPr lang="en-US" dirty="0" smtClean="0"/>
              <a:t>coverage</a:t>
            </a:r>
            <a:endParaRPr lang="sr-Latn-RS" dirty="0" smtClean="0"/>
          </a:p>
          <a:p>
            <a:r>
              <a:rPr lang="en-US" dirty="0" smtClean="0"/>
              <a:t>The </a:t>
            </a:r>
            <a:r>
              <a:rPr lang="en-US" dirty="0"/>
              <a:t>specific conditions of this call will be detailed in a new work </a:t>
            </a:r>
            <a:r>
              <a:rPr lang="en-US" dirty="0" err="1" smtClean="0"/>
              <a:t>programme</a:t>
            </a:r>
            <a:endParaRPr lang="sr-Latn-RS" dirty="0" smtClean="0"/>
          </a:p>
          <a:p>
            <a:r>
              <a:rPr lang="en-US" dirty="0" smtClean="0"/>
              <a:t>The</a:t>
            </a:r>
            <a:r>
              <a:rPr lang="sr-Latn-RS" dirty="0" smtClean="0"/>
              <a:t> </a:t>
            </a:r>
            <a:r>
              <a:rPr lang="en-US" dirty="0" smtClean="0"/>
              <a:t>selected </a:t>
            </a:r>
            <a:r>
              <a:rPr lang="en-US" dirty="0"/>
              <a:t>EDIHs will get a contract under the same </a:t>
            </a:r>
            <a:r>
              <a:rPr lang="en-US" dirty="0" smtClean="0"/>
              <a:t>conditions</a:t>
            </a:r>
            <a:endParaRPr lang="sr-Latn-RS" dirty="0" smtClean="0"/>
          </a:p>
          <a:p>
            <a:endParaRPr lang="sr-Latn-RS" dirty="0"/>
          </a:p>
          <a:p>
            <a:r>
              <a:rPr lang="sr-Latn-RS" dirty="0" smtClean="0"/>
              <a:t>Sounds like a plan!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Year 3 of EDIH (2023)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17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807381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Latn-RS" dirty="0" smtClean="0"/>
              <a:t>EDIH strategy takes monitoring and performance evaluation very seriously</a:t>
            </a:r>
          </a:p>
          <a:p>
            <a:pPr lvl="1"/>
            <a:r>
              <a:rPr lang="en-US" b="0" dirty="0"/>
              <a:t>15 to 30 “train the trainer” event per year, in the form of online workshops of 2-4</a:t>
            </a:r>
            <a:br>
              <a:rPr lang="en-US" b="0" dirty="0"/>
            </a:br>
            <a:r>
              <a:rPr lang="en-US" b="0" dirty="0"/>
              <a:t>hours </a:t>
            </a:r>
            <a:r>
              <a:rPr lang="en-US" b="0" dirty="0" smtClean="0"/>
              <a:t>each</a:t>
            </a:r>
            <a:endParaRPr lang="sr-Latn-RS" b="0" dirty="0" smtClean="0"/>
          </a:p>
          <a:p>
            <a:pPr lvl="1"/>
            <a:r>
              <a:rPr lang="en-US" b="0" dirty="0" smtClean="0"/>
              <a:t>2 </a:t>
            </a:r>
            <a:r>
              <a:rPr lang="en-US" b="0" dirty="0"/>
              <a:t>to 4 online or physical events per year for sharing best practices within sub-</a:t>
            </a:r>
            <a:br>
              <a:rPr lang="en-US" b="0" dirty="0"/>
            </a:br>
            <a:r>
              <a:rPr lang="en-US" b="0" dirty="0"/>
              <a:t>networks, each event 4-8 </a:t>
            </a:r>
            <a:r>
              <a:rPr lang="en-US" b="0" dirty="0" smtClean="0"/>
              <a:t>hours</a:t>
            </a:r>
            <a:endParaRPr lang="sr-Latn-RS" b="0" dirty="0" smtClean="0"/>
          </a:p>
          <a:p>
            <a:pPr lvl="1"/>
            <a:r>
              <a:rPr lang="en-US" b="0" dirty="0" smtClean="0"/>
              <a:t>one </a:t>
            </a:r>
            <a:r>
              <a:rPr lang="en-US" b="0" dirty="0"/>
              <a:t>annual EDIH event per year, in the form of 2-day event in hybrid format (physical</a:t>
            </a:r>
            <a:br>
              <a:rPr lang="en-US" b="0" dirty="0"/>
            </a:br>
            <a:r>
              <a:rPr lang="en-US" b="0" dirty="0"/>
              <a:t>and online</a:t>
            </a:r>
            <a:r>
              <a:rPr lang="en-US" b="0" dirty="0" smtClean="0"/>
              <a:t>)</a:t>
            </a:r>
            <a:endParaRPr lang="sr-Latn-RS" b="0" dirty="0" smtClean="0"/>
          </a:p>
          <a:p>
            <a:pPr lvl="1"/>
            <a:r>
              <a:rPr lang="en-US" b="0" dirty="0" smtClean="0"/>
              <a:t>one-off </a:t>
            </a:r>
            <a:r>
              <a:rPr lang="en-US" b="0" dirty="0"/>
              <a:t>collaborations: on average 5-20 % of your customers will need support from</a:t>
            </a:r>
            <a:br>
              <a:rPr lang="en-US" b="0" dirty="0"/>
            </a:br>
            <a:r>
              <a:rPr lang="en-US" b="0" dirty="0"/>
              <a:t>other EDIHs, and 5-20% of the total amount of customers you can help will come</a:t>
            </a:r>
            <a:br>
              <a:rPr lang="en-US" b="0" dirty="0"/>
            </a:br>
            <a:r>
              <a:rPr lang="en-US" b="0" dirty="0"/>
              <a:t>through referral of other EDIHs.</a:t>
            </a:r>
            <a:endParaRPr lang="sr-Latn-RS" b="0" dirty="0" smtClean="0"/>
          </a:p>
          <a:p>
            <a:endParaRPr lang="sr-Latn-RS" dirty="0"/>
          </a:p>
          <a:p>
            <a:r>
              <a:rPr lang="sr-Latn-RS" dirty="0" smtClean="0"/>
              <a:t>Some have failed already and gaps are visible across the EU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Aftermath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18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6305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dirty="0"/>
          </a:p>
          <a:p>
            <a:r>
              <a:rPr lang="sr-Latn-RS" dirty="0" smtClean="0">
                <a:hlinkClick r:id="rId2"/>
              </a:rPr>
              <a:t>https</a:t>
            </a:r>
            <a:r>
              <a:rPr lang="sr-Latn-RS" dirty="0">
                <a:hlinkClick r:id="rId2"/>
              </a:rPr>
              <a:t>://een.ec.europa.eu</a:t>
            </a:r>
            <a:r>
              <a:rPr lang="sr-Latn-RS" dirty="0" smtClean="0">
                <a:hlinkClick r:id="rId2"/>
              </a:rPr>
              <a:t>/</a:t>
            </a:r>
            <a:r>
              <a:rPr lang="sr-Latn-RS" dirty="0" smtClean="0"/>
              <a:t> </a:t>
            </a:r>
          </a:p>
          <a:p>
            <a:r>
              <a:rPr lang="sr-Latn-RS" dirty="0"/>
              <a:t>H</a:t>
            </a:r>
            <a:r>
              <a:rPr lang="en-US" dirty="0" err="1"/>
              <a:t>elps</a:t>
            </a:r>
            <a:r>
              <a:rPr lang="en-US" dirty="0"/>
              <a:t> businesses innovate and </a:t>
            </a:r>
            <a:r>
              <a:rPr lang="sr-Latn-RS" dirty="0"/>
              <a:t/>
            </a:r>
            <a:br>
              <a:rPr lang="sr-Latn-RS" dirty="0"/>
            </a:br>
            <a:r>
              <a:rPr lang="en-US" dirty="0"/>
              <a:t>grow on an international scale</a:t>
            </a:r>
            <a:endParaRPr lang="sr-Latn-RS" dirty="0"/>
          </a:p>
          <a:p>
            <a:endParaRPr lang="sr-Latn-RS" dirty="0" smtClean="0"/>
          </a:p>
          <a:p>
            <a:r>
              <a:rPr lang="sr-Latn-RS" dirty="0"/>
              <a:t>EEN-EDIH Synergy </a:t>
            </a:r>
          </a:p>
          <a:p>
            <a:pPr lvl="1"/>
            <a:r>
              <a:rPr lang="en-US" b="0" dirty="0" smtClean="0"/>
              <a:t>A </a:t>
            </a:r>
            <a:r>
              <a:rPr lang="en-US" b="0" dirty="0"/>
              <a:t>chance for the Western </a:t>
            </a:r>
            <a:r>
              <a:rPr lang="en-US" b="0" dirty="0" smtClean="0"/>
              <a:t>Balkans?</a:t>
            </a:r>
            <a:endParaRPr lang="sr-Latn-RS" b="0" dirty="0" smtClean="0"/>
          </a:p>
          <a:p>
            <a:endParaRPr lang="sr-Latn-R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Europe Network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19</a:t>
            </a:fld>
            <a:endParaRPr lang="en-US" noProof="1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3972" y="882273"/>
            <a:ext cx="4113841" cy="37881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622" y="887728"/>
            <a:ext cx="1546499" cy="65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79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DIH that are not EDIHs will continue to offer services</a:t>
            </a:r>
          </a:p>
          <a:p>
            <a:pPr lvl="1"/>
            <a:r>
              <a:rPr lang="en-US" b="0" dirty="0" smtClean="0"/>
              <a:t>Strong legacy – dubious sustainability (gap in financing)</a:t>
            </a:r>
          </a:p>
          <a:p>
            <a:endParaRPr lang="en-US" dirty="0" smtClean="0"/>
          </a:p>
          <a:p>
            <a:r>
              <a:rPr lang="en-US" dirty="0" smtClean="0"/>
              <a:t>Many DIHs are clustering to fill in the gaps</a:t>
            </a:r>
          </a:p>
          <a:p>
            <a:pPr lvl="1"/>
            <a:r>
              <a:rPr lang="en-US" b="0" dirty="0" smtClean="0"/>
              <a:t>Synergies with other initiatives and institutions</a:t>
            </a:r>
          </a:p>
          <a:p>
            <a:endParaRPr lang="en-US" b="0" dirty="0" smtClean="0"/>
          </a:p>
          <a:p>
            <a:r>
              <a:rPr lang="en-US" dirty="0" smtClean="0"/>
              <a:t>A </a:t>
            </a:r>
            <a:r>
              <a:rPr lang="sr-Latn-RS" dirty="0" smtClean="0"/>
              <a:t>z</a:t>
            </a:r>
            <a:r>
              <a:rPr lang="en-US" dirty="0" err="1" smtClean="0"/>
              <a:t>oo</a:t>
            </a:r>
            <a:r>
              <a:rPr lang="en-US" dirty="0" smtClean="0"/>
              <a:t> of entities offering</a:t>
            </a:r>
            <a:r>
              <a:rPr lang="sr-Latn-RS" dirty="0" smtClean="0"/>
              <a:t> services to SMEs</a:t>
            </a:r>
          </a:p>
          <a:p>
            <a:pPr lvl="1"/>
            <a:r>
              <a:rPr lang="sr-Latn-RS" b="0" dirty="0" smtClean="0"/>
              <a:t>Where to go if you need something?</a:t>
            </a:r>
          </a:p>
          <a:p>
            <a:endParaRPr lang="sr-Latn-RS" dirty="0" smtClean="0"/>
          </a:p>
          <a:p>
            <a:r>
              <a:rPr lang="en-US" dirty="0" smtClean="0"/>
              <a:t>The </a:t>
            </a:r>
            <a:r>
              <a:rPr lang="en-US" dirty="0"/>
              <a:t>market </a:t>
            </a:r>
            <a:r>
              <a:rPr lang="sr-Latn-RS" dirty="0" smtClean="0"/>
              <a:t>will</a:t>
            </a:r>
            <a:r>
              <a:rPr lang="en-US" dirty="0" smtClean="0"/>
              <a:t> </a:t>
            </a:r>
            <a:r>
              <a:rPr lang="sr-Latn-RS" dirty="0" smtClean="0"/>
              <a:t>determine the survivors</a:t>
            </a:r>
            <a:r>
              <a:rPr lang="en-US" dirty="0" smtClean="0"/>
              <a:t>, </a:t>
            </a:r>
            <a:r>
              <a:rPr lang="en-US" dirty="0"/>
              <a:t>not </a:t>
            </a:r>
            <a:r>
              <a:rPr lang="en-US" dirty="0" smtClean="0"/>
              <a:t>committees</a:t>
            </a:r>
            <a:endParaRPr lang="sr-Latn-RS" dirty="0" smtClean="0"/>
          </a:p>
          <a:p>
            <a:pPr lvl="1"/>
            <a:r>
              <a:rPr lang="en-US" b="0" dirty="0" smtClean="0"/>
              <a:t>I</a:t>
            </a:r>
            <a:r>
              <a:rPr lang="sr-Latn-RS" b="0" dirty="0" smtClean="0"/>
              <a:t>t</a:t>
            </a:r>
            <a:r>
              <a:rPr lang="en-US" b="0" dirty="0" smtClean="0"/>
              <a:t>’s about people, expertise and hard work</a:t>
            </a:r>
            <a:endParaRPr lang="sr-Latn-RS" b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Summary</a:t>
            </a:r>
            <a:r>
              <a:rPr lang="en-US" dirty="0" smtClean="0"/>
              <a:t> for the Balkans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20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767662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A230A247-424C-EE43-B8F5-F86D9FE2D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Thank you for your attention – Questions?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4ECD66B5-7098-534B-8FD9-109A9AA71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27 February 2023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B200F1D2-A7EF-CC47-B68D-0156A522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A9128B88-0CF4-5749-AD7C-F2F4A2EC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21</a:t>
            </a:fld>
            <a:endParaRPr lang="en-US" noProof="1"/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xmlns="" id="{D8E6139D-88B5-C243-858A-A2B67736BD09}"/>
              </a:ext>
            </a:extLst>
          </p:cNvPr>
          <p:cNvGrpSpPr/>
          <p:nvPr/>
        </p:nvGrpSpPr>
        <p:grpSpPr>
          <a:xfrm>
            <a:off x="296646" y="1026513"/>
            <a:ext cx="3138950" cy="2776129"/>
            <a:chOff x="2328531" y="906339"/>
            <a:chExt cx="4156576" cy="3475518"/>
          </a:xfrm>
        </p:grpSpPr>
        <p:pic>
          <p:nvPicPr>
            <p:cNvPr id="8" name="Εικόνα 7">
              <a:extLst>
                <a:ext uri="{FF2B5EF4-FFF2-40B4-BE49-F238E27FC236}">
                  <a16:creationId xmlns:a16="http://schemas.microsoft.com/office/drawing/2014/main" xmlns="" id="{6793B46C-0212-1B46-B3FF-3E1A78F0E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07540" y="3260433"/>
              <a:ext cx="1094791" cy="1121424"/>
            </a:xfrm>
            <a:prstGeom prst="rect">
              <a:avLst/>
            </a:prstGeom>
          </p:spPr>
        </p:pic>
        <p:pic>
          <p:nvPicPr>
            <p:cNvPr id="9" name="Εικόνα 8">
              <a:extLst>
                <a:ext uri="{FF2B5EF4-FFF2-40B4-BE49-F238E27FC236}">
                  <a16:creationId xmlns:a16="http://schemas.microsoft.com/office/drawing/2014/main" xmlns="" id="{C3EA3AA2-361E-D241-9399-2D37919DE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28531" y="906339"/>
              <a:ext cx="4156576" cy="32962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8804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8229</TotalTime>
  <Words>856</Words>
  <Application>Microsoft Office PowerPoint</Application>
  <PresentationFormat>On-screen Show (16:9)</PresentationFormat>
  <Paragraphs>209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Office Theme</vt:lpstr>
      <vt:lpstr>SMART4ALL  Beyond the SAE Initiative, European Digital Innovation Hubs and SMART4ALL Marketplace</vt:lpstr>
      <vt:lpstr>Overview</vt:lpstr>
      <vt:lpstr>Smart Anything Everywhere</vt:lpstr>
      <vt:lpstr>About digital transformation</vt:lpstr>
      <vt:lpstr>What is a DIH?</vt:lpstr>
      <vt:lpstr>Digital Innovation Hub</vt:lpstr>
      <vt:lpstr>One stop shop?</vt:lpstr>
      <vt:lpstr>SMART4ALL Marketplace</vt:lpstr>
      <vt:lpstr>The MarketPlace SW infrastructure</vt:lpstr>
      <vt:lpstr>Beyond the SAE</vt:lpstr>
      <vt:lpstr>EDIH</vt:lpstr>
      <vt:lpstr>Specifics</vt:lpstr>
      <vt:lpstr>Candidate vs Selected EDIH</vt:lpstr>
      <vt:lpstr>Year 2 of the EDIH (2022)</vt:lpstr>
      <vt:lpstr>Region and Europe</vt:lpstr>
      <vt:lpstr>Selected vs Candidate EDIHs</vt:lpstr>
      <vt:lpstr>Year 3 of EDIH (2023)</vt:lpstr>
      <vt:lpstr>Aftermath</vt:lpstr>
      <vt:lpstr>Enterprise Europe Network</vt:lpstr>
      <vt:lpstr>Summary for the Balkans</vt:lpstr>
      <vt:lpstr>Thank you for your attention – 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 Conference Template by Jano Gebelein</dc:title>
  <dc:creator>Jano Gebelein</dc:creator>
  <cp:lastModifiedBy>Microsoft account</cp:lastModifiedBy>
  <cp:revision>396</cp:revision>
  <dcterms:created xsi:type="dcterms:W3CDTF">2016-09-12T10:42:56Z</dcterms:created>
  <dcterms:modified xsi:type="dcterms:W3CDTF">2023-02-27T02:26:45Z</dcterms:modified>
</cp:coreProperties>
</file>